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8" r:id="rId2"/>
    <p:sldId id="261" r:id="rId3"/>
  </p:sldIdLst>
  <p:sldSz cx="12192000" cy="6858000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709" userDrawn="1">
          <p15:clr>
            <a:srgbClr val="A4A3A4"/>
          </p15:clr>
        </p15:guide>
        <p15:guide id="2" orient="horz" pos="1842" userDrawn="1">
          <p15:clr>
            <a:srgbClr val="A4A3A4"/>
          </p15:clr>
        </p15:guide>
        <p15:guide id="3" orient="horz" pos="3838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3727" userDrawn="1">
          <p15:clr>
            <a:srgbClr val="A4A3A4"/>
          </p15:clr>
        </p15:guide>
        <p15:guide id="7" pos="3953" userDrawn="1">
          <p15:clr>
            <a:srgbClr val="A4A3A4"/>
          </p15:clr>
        </p15:guide>
        <p15:guide id="8" pos="4861" userDrawn="1">
          <p15:clr>
            <a:srgbClr val="A4A3A4"/>
          </p15:clr>
        </p15:guide>
        <p15:guide id="9" pos="5065" userDrawn="1">
          <p15:clr>
            <a:srgbClr val="A4A3A4"/>
          </p15:clr>
        </p15:guide>
        <p15:guide id="10" pos="6108" userDrawn="1">
          <p15:clr>
            <a:srgbClr val="A4A3A4"/>
          </p15:clr>
        </p15:guide>
        <p15:guide id="11" pos="2819" userDrawn="1">
          <p15:clr>
            <a:srgbClr val="A4A3A4"/>
          </p15:clr>
        </p15:guide>
        <p15:guide id="12" pos="2615" userDrawn="1">
          <p15:clr>
            <a:srgbClr val="A4A3A4"/>
          </p15:clr>
        </p15:guide>
        <p15:guide id="13" pos="574" userDrawn="1">
          <p15:clr>
            <a:srgbClr val="A4A3A4"/>
          </p15:clr>
        </p15:guide>
        <p15:guide id="14" orient="horz" pos="799" userDrawn="1">
          <p15:clr>
            <a:srgbClr val="A4A3A4"/>
          </p15:clr>
        </p15:guide>
        <p15:guide id="15" orient="horz" pos="4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AD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9" autoAdjust="0"/>
    <p:restoredTop sz="83197"/>
  </p:normalViewPr>
  <p:slideViewPr>
    <p:cSldViewPr snapToObjects="1">
      <p:cViewPr varScale="1">
        <p:scale>
          <a:sx n="105" d="100"/>
          <a:sy n="105" d="100"/>
        </p:scale>
        <p:origin x="1560" y="192"/>
      </p:cViewPr>
      <p:guideLst>
        <p:guide orient="horz" pos="709"/>
        <p:guide orient="horz" pos="1842"/>
        <p:guide orient="horz" pos="3838"/>
        <p:guide pos="3840"/>
        <p:guide pos="3727"/>
        <p:guide pos="3953"/>
        <p:guide pos="4861"/>
        <p:guide pos="5065"/>
        <p:guide pos="6108"/>
        <p:guide pos="2819"/>
        <p:guide pos="2615"/>
        <p:guide pos="574"/>
        <p:guide orient="horz" pos="799"/>
        <p:guide orient="horz" pos="41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endParaRPr lang="de-CH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07975" y="652463"/>
            <a:ext cx="5786438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mc="http://schemas.openxmlformats.org/markup-compatibility/2006" xmlns:mv="urn:schemas-microsoft-com:mac:vml" xmlns:a14="http://schemas.microsoft.com/office/drawing/2010/main" xmlns="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Textmasterformate durch Klicken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/>
            </a:lvl1pPr>
          </a:lstStyle>
          <a:p>
            <a:endParaRPr lang="de-CH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/>
            </a:lvl1pPr>
          </a:lstStyle>
          <a:p>
            <a:fld id="{54E7F490-E965-9B42-AE49-DA4BC6E663B1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984389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7F490-E965-9B42-AE49-DA4BC6E663B1}" type="slidenum">
              <a:rPr lang="de-CH" smtClean="0"/>
              <a:pPr/>
              <a:t>1</a:t>
            </a:fld>
            <a:endParaRPr lang="de-CH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7F490-E965-9B42-AE49-DA4BC6E663B1}" type="slidenum">
              <a:rPr lang="de-CH" smtClean="0"/>
              <a:pPr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7058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1225" y="1989138"/>
            <a:ext cx="10369550" cy="1295400"/>
          </a:xfrm>
        </p:spPr>
        <p:txBody>
          <a:bodyPr/>
          <a:lstStyle>
            <a:lvl1pPr>
              <a:defRPr sz="3900"/>
            </a:lvl1pPr>
          </a:lstStyle>
          <a:p>
            <a:pPr lvl="0"/>
            <a:r>
              <a:rPr lang="de-DE" noProof="0"/>
              <a:t>Mastertitelformat bearbeiten</a:t>
            </a:r>
            <a:endParaRPr lang="en-US" noProof="0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1225" y="3429000"/>
            <a:ext cx="10369550" cy="1752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DB00D-2B0B-4FA2-A258-E1F4E7D9041F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253" userDrawn="1">
          <p15:clr>
            <a:srgbClr val="9FCC3B"/>
          </p15:clr>
        </p15:guide>
        <p15:guide id="2" orient="horz" pos="2160" userDrawn="1">
          <p15:clr>
            <a:srgbClr val="9FCC3B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white">
          <a:xfrm>
            <a:off x="0" y="1125538"/>
            <a:ext cx="12192000" cy="5732462"/>
          </a:xfrm>
          <a:prstGeom prst="rect">
            <a:avLst/>
          </a:prstGeom>
          <a:solidFill>
            <a:srgbClr val="A3AD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non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417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11BC-6152-4315-B33F-C80A8FBDF65E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943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pal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911225" y="2205039"/>
            <a:ext cx="5005388" cy="38877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Inhaltsplatzhalter 2"/>
          <p:cNvSpPr>
            <a:spLocks noGrp="1"/>
          </p:cNvSpPr>
          <p:nvPr>
            <p:ph idx="13"/>
          </p:nvPr>
        </p:nvSpPr>
        <p:spPr>
          <a:xfrm>
            <a:off x="6291040" y="2205039"/>
            <a:ext cx="5005388" cy="3887787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506E3A2-04B2-4DD3-AAA1-A42AE5838B79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US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25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A807-0C67-4BAF-BFE8-143988B7864A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64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/>
          <p:cNvSpPr>
            <a:spLocks noGrp="1"/>
          </p:cNvSpPr>
          <p:nvPr>
            <p:ph type="pic" sz="quarter" idx="10"/>
          </p:nvPr>
        </p:nvSpPr>
        <p:spPr>
          <a:xfrm>
            <a:off x="192089" y="188912"/>
            <a:ext cx="11807824" cy="6480175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12821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21" userDrawn="1">
          <p15:clr>
            <a:srgbClr val="9FCC3B"/>
          </p15:clr>
        </p15:guide>
        <p15:guide id="2" pos="7559" userDrawn="1">
          <p15:clr>
            <a:srgbClr val="9FCC3B"/>
          </p15:clr>
        </p15:guide>
        <p15:guide id="3" orient="horz" pos="119" userDrawn="1">
          <p15:clr>
            <a:srgbClr val="9FCC3B"/>
          </p15:clr>
        </p15:guide>
        <p15:guide id="4" orient="horz" pos="4201" userDrawn="1">
          <p15:clr>
            <a:srgbClr val="9FCC3B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9531-9C51-4B7E-993F-41DB8F023600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1129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 descr="uzh_logo_e_pos_grau_1mm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4" y="142875"/>
            <a:ext cx="2027238" cy="684213"/>
          </a:xfrm>
          <a:prstGeom prst="rect">
            <a:avLst/>
          </a:prstGeom>
          <a:noFill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1225" y="1268414"/>
            <a:ext cx="10369550" cy="792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1225" y="2205039"/>
            <a:ext cx="10369550" cy="388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1225" y="6524625"/>
            <a:ext cx="1246716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A456F339-3D89-431B-B52C-DECFFB55CC5F}" type="datetime1">
              <a:rPr lang="en-US" smtClean="0"/>
              <a:pPr/>
              <a:t>2/20/24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5308" y="6524625"/>
            <a:ext cx="7008284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r>
              <a:rPr lang="en-US"/>
              <a:t>Title of the presentation, Author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452484" y="6524625"/>
            <a:ext cx="828291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en-US" dirty="0"/>
              <a:t>Page </a:t>
            </a:r>
            <a:fld id="{9D46F3A4-F478-9440-BC8E-B732027F4C8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0" y="1125538"/>
            <a:ext cx="12192000" cy="0"/>
          </a:xfrm>
          <a:prstGeom prst="line">
            <a:avLst/>
          </a:prstGeom>
          <a:noFill/>
          <a:ln w="15875">
            <a:solidFill>
              <a:srgbClr val="A3ADB7"/>
            </a:solidFill>
            <a:round/>
            <a:headEnd/>
            <a:tailEnd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noFill/>
              </a14:hiddenFill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sz="1700" dirty="0"/>
          </a:p>
        </p:txBody>
      </p:sp>
      <p:sp>
        <p:nvSpPr>
          <p:cNvPr id="11" name="Text Box 9"/>
          <p:cNvSpPr txBox="1">
            <a:spLocks noChangeArrowheads="1"/>
          </p:cNvSpPr>
          <p:nvPr userDrawn="1"/>
        </p:nvSpPr>
        <p:spPr bwMode="auto">
          <a:xfrm>
            <a:off x="911225" y="852488"/>
            <a:ext cx="7332663" cy="227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36000" rIns="0" bIns="0"/>
          <a:lstStyle/>
          <a:p>
            <a:pPr>
              <a:spcBef>
                <a:spcPct val="50000"/>
              </a:spcBef>
            </a:pPr>
            <a:r>
              <a:rPr lang="en-US" sz="1400" b="1" dirty="0"/>
              <a:t>Career Services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8" r:id="rId6"/>
    <p:sldLayoutId id="2147483655" r:id="rId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28A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  <a:ea typeface="ＭＳ Ｐゴシック" charset="0"/>
          <a:cs typeface="Arial" charset="0"/>
        </a:defRPr>
      </a:lvl9pPr>
    </p:titleStyle>
    <p:bodyStyle>
      <a:lvl1pPr marL="342000" indent="-342000" algn="l" rtl="0" eaLnBrk="1" fontAlgn="base" hangingPunct="1">
        <a:spcBef>
          <a:spcPct val="40000"/>
        </a:spcBef>
        <a:spcAft>
          <a:spcPct val="0"/>
        </a:spcAft>
        <a:buFont typeface="Arial" panose="020B0604020202020204" pitchFamily="34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1pPr>
      <a:lvl2pPr marL="684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2pPr>
      <a:lvl3pPr marL="1026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3pPr>
      <a:lvl4pPr marL="1368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4pPr>
      <a:lvl5pPr marL="1710000" indent="-342000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5pPr>
      <a:lvl6pPr marL="18954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6pPr>
      <a:lvl7pPr marL="23526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7pPr>
      <a:lvl8pPr marL="28098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8pPr>
      <a:lvl9pPr marL="3267075" indent="-366713" algn="l" rtl="0" eaLnBrk="1" fontAlgn="base" hangingPunct="1">
        <a:spcBef>
          <a:spcPct val="40000"/>
        </a:spcBef>
        <a:spcAft>
          <a:spcPct val="0"/>
        </a:spcAft>
        <a:buFont typeface="Arial" charset="0"/>
        <a:buChar char="–"/>
        <a:defRPr sz="17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574" userDrawn="1">
          <p15:clr>
            <a:srgbClr val="F26B43"/>
          </p15:clr>
        </p15:guide>
        <p15:guide id="2" pos="7106" userDrawn="1">
          <p15:clr>
            <a:srgbClr val="F26B43"/>
          </p15:clr>
        </p15:guide>
        <p15:guide id="3" orient="horz" pos="1389" userDrawn="1">
          <p15:clr>
            <a:srgbClr val="F26B43"/>
          </p15:clr>
        </p15:guide>
        <p15:guide id="4" orient="horz" pos="799" userDrawn="1">
          <p15:clr>
            <a:srgbClr val="F26B43"/>
          </p15:clr>
        </p15:guide>
        <p15:guide id="5" orient="horz" pos="4110" userDrawn="1">
          <p15:clr>
            <a:srgbClr val="F26B43"/>
          </p15:clr>
        </p15:guide>
        <p15:guide id="6" pos="3840" userDrawn="1">
          <p15:clr>
            <a:srgbClr val="F26B43"/>
          </p15:clr>
        </p15:guide>
        <p15:guide id="7" pos="3953" userDrawn="1">
          <p15:clr>
            <a:srgbClr val="5ACBF0"/>
          </p15:clr>
        </p15:guide>
        <p15:guide id="8" pos="3727" userDrawn="1">
          <p15:clr>
            <a:srgbClr val="5ACBF0"/>
          </p15:clr>
        </p15:guide>
        <p15:guide id="9" pos="2615" userDrawn="1">
          <p15:clr>
            <a:srgbClr val="5ACBF0"/>
          </p15:clr>
        </p15:guide>
        <p15:guide id="10" pos="2819" userDrawn="1">
          <p15:clr>
            <a:srgbClr val="5ACBF0"/>
          </p15:clr>
        </p15:guide>
        <p15:guide id="11" pos="4861" userDrawn="1">
          <p15:clr>
            <a:srgbClr val="5ACBF0"/>
          </p15:clr>
        </p15:guide>
        <p15:guide id="12" pos="5065" userDrawn="1">
          <p15:clr>
            <a:srgbClr val="5ACBF0"/>
          </p15:clr>
        </p15:guide>
        <p15:guide id="13" orient="horz" pos="709" userDrawn="1">
          <p15:clr>
            <a:srgbClr val="F26B43"/>
          </p15:clr>
        </p15:guide>
        <p15:guide id="14" orient="horz" pos="38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918201" y="2340856"/>
            <a:ext cx="2133600" cy="29392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TASK</a:t>
            </a:r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b="1" dirty="0">
                <a:solidFill>
                  <a:srgbClr val="0028A5"/>
                </a:solidFill>
              </a:rPr>
              <a:t>(Was war deine Aufgabe?</a:t>
            </a:r>
            <a:r>
              <a:rPr lang="de-CH" sz="1800" dirty="0"/>
              <a:t>)</a:t>
            </a:r>
          </a:p>
          <a:p>
            <a:pPr algn="ctr"/>
            <a:endParaRPr lang="de-CH" sz="1800" dirty="0"/>
          </a:p>
          <a:p>
            <a:pPr algn="ctr"/>
            <a:r>
              <a:rPr lang="de-CH" sz="1800" dirty="0"/>
              <a:t>Kommt dir ein konkretes Beispiel (Uni, </a:t>
            </a:r>
            <a:r>
              <a:rPr lang="de-CH" sz="1800" dirty="0" err="1"/>
              <a:t>Studijob</a:t>
            </a:r>
            <a:r>
              <a:rPr lang="de-CH" sz="1800" dirty="0"/>
              <a:t>, Freizeit) in den Sinn?</a:t>
            </a:r>
          </a:p>
          <a:p>
            <a:pPr algn="ctr"/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252830" y="1410195"/>
            <a:ext cx="329097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chemeClr val="accent1"/>
                </a:solidFill>
              </a:rPr>
              <a:t>SITUATION</a:t>
            </a:r>
            <a:r>
              <a:rPr lang="de-CH" sz="1800" b="1" dirty="0">
                <a:solidFill>
                  <a:schemeClr val="accent1"/>
                </a:solidFill>
              </a:rPr>
              <a:t> (Ausgangslage)</a:t>
            </a:r>
          </a:p>
          <a:p>
            <a:pPr algn="ctr"/>
            <a:endParaRPr lang="de-CH" sz="1600" dirty="0"/>
          </a:p>
          <a:p>
            <a:pPr algn="ctr"/>
            <a:r>
              <a:rPr lang="de-CH" sz="1800" dirty="0"/>
              <a:t>Welches war die grösste Herausforderung, mit der du in letzter Zeit konfrontiert warst?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873770" y="4764110"/>
            <a:ext cx="4027772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ACTION </a:t>
            </a:r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b="1" dirty="0">
                <a:solidFill>
                  <a:srgbClr val="0028A5"/>
                </a:solidFill>
              </a:rPr>
              <a:t>(Was hast du konkret getan?)</a:t>
            </a:r>
          </a:p>
          <a:p>
            <a:pPr algn="ctr"/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dirty="0"/>
              <a:t>Wie bist du dabei vorgegangen?</a:t>
            </a:r>
          </a:p>
        </p:txBody>
      </p:sp>
      <p:sp>
        <p:nvSpPr>
          <p:cNvPr id="15" name="Pfeil nach rechts 14"/>
          <p:cNvSpPr/>
          <p:nvPr/>
        </p:nvSpPr>
        <p:spPr bwMode="auto">
          <a:xfrm rot="8481471" flipV="1">
            <a:off x="3263051" y="2148841"/>
            <a:ext cx="536182" cy="42671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 xmlns:mv="urn:schemas-microsoft-com:mac:vml" xmlns:mc="http://schemas.openxmlformats.org/markup-compatibility/2006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7" name="Pfeil nach rechts 16"/>
          <p:cNvSpPr/>
          <p:nvPr/>
        </p:nvSpPr>
        <p:spPr bwMode="auto">
          <a:xfrm rot="1807900" flipV="1">
            <a:off x="3194694" y="5349971"/>
            <a:ext cx="536182" cy="42671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 xmlns:mv="urn:schemas-microsoft-com:mac:vml" xmlns:mc="http://schemas.openxmlformats.org/markup-compatibility/2006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 rot="19182444" flipV="1">
            <a:off x="8248768" y="4755505"/>
            <a:ext cx="558032" cy="404309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 xmlns="" xmlns:mv="urn:schemas-microsoft-com:mac:vml" xmlns:mc="http://schemas.openxmlformats.org/markup-compatibility/2006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8759199" y="2499370"/>
            <a:ext cx="2514600" cy="212365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RESULT</a:t>
            </a:r>
            <a:r>
              <a:rPr lang="de-CH" sz="1800" b="1" dirty="0">
                <a:solidFill>
                  <a:srgbClr val="0028A5"/>
                </a:solidFill>
              </a:rPr>
              <a:t> (Ergebnis inkl. Learning)</a:t>
            </a:r>
          </a:p>
          <a:p>
            <a:pPr algn="ctr"/>
            <a:endParaRPr lang="de-CH" sz="1800" dirty="0"/>
          </a:p>
          <a:p>
            <a:pPr algn="ctr"/>
            <a:r>
              <a:rPr lang="de-CH" sz="1800" dirty="0"/>
              <a:t>Was ist dabei herausgekommen, welche Auswirkungen hatte das?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873770" y="3685638"/>
            <a:ext cx="40277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</a:rPr>
              <a:t>Thema „Herausforderung“</a:t>
            </a:r>
          </a:p>
        </p:txBody>
      </p:sp>
    </p:spTree>
    <p:extLst>
      <p:ext uri="{BB962C8B-B14F-4D97-AF65-F5344CB8AC3E}">
        <p14:creationId xmlns:p14="http://schemas.microsoft.com/office/powerpoint/2010/main" val="3664566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918201" y="2340856"/>
            <a:ext cx="2133600" cy="29392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TASK</a:t>
            </a:r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b="1" dirty="0">
                <a:solidFill>
                  <a:srgbClr val="0028A5"/>
                </a:solidFill>
              </a:rPr>
              <a:t>(Was war deine Aufgabe?</a:t>
            </a:r>
            <a:r>
              <a:rPr lang="de-CH" sz="1800" dirty="0"/>
              <a:t>)</a:t>
            </a:r>
          </a:p>
          <a:p>
            <a:pPr algn="ctr"/>
            <a:endParaRPr lang="de-CH" sz="1800" dirty="0"/>
          </a:p>
          <a:p>
            <a:pPr algn="ctr"/>
            <a:r>
              <a:rPr lang="de-CH" sz="1800" dirty="0"/>
              <a:t>Kommt dir ein konkretes Beispiel (Uni, </a:t>
            </a:r>
            <a:r>
              <a:rPr lang="de-CH" sz="1800" dirty="0" err="1"/>
              <a:t>Studijob</a:t>
            </a:r>
            <a:r>
              <a:rPr lang="de-CH" sz="1800" dirty="0"/>
              <a:t>, Freizeit) in den Sinn?</a:t>
            </a:r>
          </a:p>
          <a:p>
            <a:pPr algn="ctr"/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252830" y="1410195"/>
            <a:ext cx="329097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chemeClr val="accent1"/>
                </a:solidFill>
              </a:rPr>
              <a:t>SITUATION</a:t>
            </a:r>
            <a:r>
              <a:rPr lang="de-CH" sz="1800" b="1" dirty="0">
                <a:solidFill>
                  <a:schemeClr val="accent1"/>
                </a:solidFill>
              </a:rPr>
              <a:t> (Ausgangslage)</a:t>
            </a:r>
          </a:p>
          <a:p>
            <a:pPr algn="ctr"/>
            <a:endParaRPr lang="de-CH" sz="1600" dirty="0"/>
          </a:p>
          <a:p>
            <a:pPr algn="ctr"/>
            <a:r>
              <a:rPr lang="de-CH" sz="1800" dirty="0"/>
              <a:t>Wann musstest du deine Teamfähigkeit unter Beweis stellen?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873770" y="4764110"/>
            <a:ext cx="4027772" cy="12926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ACTION </a:t>
            </a:r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b="1" dirty="0">
                <a:solidFill>
                  <a:srgbClr val="0028A5"/>
                </a:solidFill>
              </a:rPr>
              <a:t>(Was hast du konkret getan?)</a:t>
            </a:r>
          </a:p>
          <a:p>
            <a:pPr algn="ctr"/>
            <a:endParaRPr lang="de-CH" sz="1800" b="1" dirty="0">
              <a:solidFill>
                <a:srgbClr val="0028A5"/>
              </a:solidFill>
            </a:endParaRPr>
          </a:p>
          <a:p>
            <a:pPr algn="ctr"/>
            <a:r>
              <a:rPr lang="de-CH" sz="1800" dirty="0"/>
              <a:t>Wie bist du dabei vorgegangen?</a:t>
            </a:r>
          </a:p>
        </p:txBody>
      </p:sp>
      <p:sp>
        <p:nvSpPr>
          <p:cNvPr id="15" name="Pfeil nach rechts 14"/>
          <p:cNvSpPr/>
          <p:nvPr/>
        </p:nvSpPr>
        <p:spPr bwMode="auto">
          <a:xfrm rot="8481471" flipV="1">
            <a:off x="3263051" y="2148841"/>
            <a:ext cx="536182" cy="42671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7" name="Pfeil nach rechts 16"/>
          <p:cNvSpPr/>
          <p:nvPr/>
        </p:nvSpPr>
        <p:spPr bwMode="auto">
          <a:xfrm rot="1807900" flipV="1">
            <a:off x="3194694" y="5349971"/>
            <a:ext cx="536182" cy="426718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0" name="Pfeil nach rechts 9"/>
          <p:cNvSpPr/>
          <p:nvPr/>
        </p:nvSpPr>
        <p:spPr bwMode="auto">
          <a:xfrm rot="19182444" flipV="1">
            <a:off x="8248768" y="4755505"/>
            <a:ext cx="558032" cy="404309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mc="http://schemas.openxmlformats.org/markup-compatibility/2006" xmlns:mv="urn:schemas-microsoft-com:mac:vml" xmlns=""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8871336" y="1975484"/>
            <a:ext cx="2514600" cy="26776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0028A5"/>
                </a:solidFill>
              </a:rPr>
              <a:t>RESULT</a:t>
            </a:r>
            <a:r>
              <a:rPr lang="de-CH" sz="1800" b="1" dirty="0">
                <a:solidFill>
                  <a:srgbClr val="0028A5"/>
                </a:solidFill>
              </a:rPr>
              <a:t> (Ergebnis inkl. Learning)</a:t>
            </a:r>
          </a:p>
          <a:p>
            <a:pPr algn="ctr"/>
            <a:endParaRPr lang="de-CH" sz="1800" dirty="0"/>
          </a:p>
          <a:p>
            <a:pPr algn="ctr"/>
            <a:r>
              <a:rPr lang="de-CH" sz="1800" dirty="0"/>
              <a:t>Was ist dabei herausgekommen, welche Auswirkungen hatte das? Welche Schlüsse konntest du daraus ziehen?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835282" y="3770185"/>
            <a:ext cx="402777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</a:rPr>
              <a:t>Thema „Teamwork“</a:t>
            </a:r>
          </a:p>
        </p:txBody>
      </p:sp>
    </p:spTree>
    <p:extLst>
      <p:ext uri="{BB962C8B-B14F-4D97-AF65-F5344CB8AC3E}">
        <p14:creationId xmlns:p14="http://schemas.microsoft.com/office/powerpoint/2010/main" val="457275967"/>
      </p:ext>
    </p:extLst>
  </p:cSld>
  <p:clrMapOvr>
    <a:masterClrMapping/>
  </p:clrMapOvr>
</p:sld>
</file>

<file path=ppt/theme/theme1.xml><?xml version="1.0" encoding="utf-8"?>
<a:theme xmlns:a="http://schemas.openxmlformats.org/drawingml/2006/main" name="UZH">
  <a:themeElements>
    <a:clrScheme name="UZH">
      <a:dk1>
        <a:srgbClr val="000000"/>
      </a:dk1>
      <a:lt1>
        <a:srgbClr val="FFFFFF"/>
      </a:lt1>
      <a:dk2>
        <a:srgbClr val="DADEE2"/>
      </a:dk2>
      <a:lt2>
        <a:srgbClr val="FEDC00"/>
      </a:lt2>
      <a:accent1>
        <a:srgbClr val="0028A5"/>
      </a:accent1>
      <a:accent2>
        <a:srgbClr val="A3ADB7"/>
      </a:accent2>
      <a:accent3>
        <a:srgbClr val="DC6027"/>
      </a:accent3>
      <a:accent4>
        <a:srgbClr val="0B82A0"/>
      </a:accent4>
      <a:accent5>
        <a:srgbClr val="2A7F60"/>
      </a:accent5>
      <a:accent6>
        <a:srgbClr val="91C34A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ＭＳ Ｐゴシック"/>
        <a:cs typeface="Arial"/>
      </a:majorFont>
      <a:minorFont>
        <a:latin typeface="Arial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UZH">
        <a:dk1>
          <a:srgbClr val="000000"/>
        </a:dk1>
        <a:lt1>
          <a:srgbClr val="FFFFFF"/>
        </a:lt1>
        <a:dk2>
          <a:srgbClr val="DADEE2"/>
        </a:dk2>
        <a:lt2>
          <a:srgbClr val="FEDC00"/>
        </a:lt2>
        <a:accent1>
          <a:srgbClr val="0028A5"/>
        </a:accent1>
        <a:accent2>
          <a:srgbClr val="A3ADB7"/>
        </a:accent2>
        <a:accent3>
          <a:srgbClr val="DC6027"/>
        </a:accent3>
        <a:accent4>
          <a:srgbClr val="0B82A0"/>
        </a:accent4>
        <a:accent5>
          <a:srgbClr val="2A7F60"/>
        </a:accent5>
        <a:accent6>
          <a:srgbClr val="91C34A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Blau 100%">
      <a:srgbClr val="0028A5"/>
    </a:custClr>
    <a:custClr name="Grau 100%">
      <a:srgbClr val="A3ADB7"/>
    </a:custClr>
    <a:custClr name="Ockerrot 100%">
      <a:srgbClr val="DC6027"/>
    </a:custClr>
    <a:custClr name="Türkis 100%">
      <a:srgbClr val="0B82A0"/>
    </a:custClr>
    <a:custClr name="Flaschengrün 100%">
      <a:srgbClr val="2A7F62"/>
    </a:custClr>
    <a:custClr name="Lindengrün 100%">
      <a:srgbClr val="91C34A"/>
    </a:custClr>
    <a:custClr name="Warmgelb 100%">
      <a:srgbClr val="FEDE00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80%">
      <a:srgbClr val="3353B7"/>
    </a:custClr>
    <a:custClr name="Grau 80%">
      <a:srgbClr val="B5BDC5"/>
    </a:custClr>
    <a:custClr name="Ockerrot 80%">
      <a:srgbClr val="E38052"/>
    </a:custClr>
    <a:custClr name="Türkis 80%">
      <a:srgbClr val="3C9FB6"/>
    </a:custClr>
    <a:custClr name="Flaschengrün 80%">
      <a:srgbClr val="569D85"/>
    </a:custClr>
    <a:custClr name="Lindengrün 80%">
      <a:srgbClr val="AAD470"/>
    </a:custClr>
    <a:custClr name="Warmgelb 80%">
      <a:srgbClr val="FBE651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60%">
      <a:srgbClr val="667EC9"/>
    </a:custClr>
    <a:custClr name="Grau 60%">
      <a:srgbClr val="C8CED4"/>
    </a:custClr>
    <a:custClr name="Ockerrot 60%">
      <a:srgbClr val="EAA07D"/>
    </a:custClr>
    <a:custClr name="Türkis 60%">
      <a:srgbClr val="6BB7C7"/>
    </a:custClr>
    <a:custClr name="Flaschengrün 60%">
      <a:srgbClr val="80B6A4"/>
    </a:custClr>
    <a:custClr name="Lindengrün 60%">
      <a:srgbClr val="BFDF94"/>
    </a:custClr>
    <a:custClr name="Warmgelb 60%">
      <a:srgbClr val="FCEC7C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40%">
      <a:srgbClr val="99A9DB"/>
    </a:custClr>
    <a:custClr name="Grau 40%">
      <a:srgbClr val="DADEE2"/>
    </a:custClr>
    <a:custClr name="Ockerrot 40%">
      <a:srgbClr val="F1BFA9"/>
    </a:custClr>
    <a:custClr name="Türkis 40%">
      <a:srgbClr val="ABCEC2"/>
    </a:custClr>
    <a:custClr name="Flaschengrün 40%">
      <a:srgbClr val="ABCEC2"/>
    </a:custClr>
    <a:custClr name="Lindengrün 40%">
      <a:srgbClr val="D5E9B7"/>
    </a:custClr>
    <a:custClr name="Warmgelb 40%">
      <a:srgbClr val="FDF3A8"/>
    </a:custClr>
    <a:custClr name="blank">
      <a:srgbClr val="FFFFFF"/>
    </a:custClr>
    <a:custClr name="blank">
      <a:srgbClr val="FFFFFF"/>
    </a:custClr>
    <a:custClr name="blank">
      <a:srgbClr val="FFFFFF"/>
    </a:custClr>
    <a:custClr name="Blau 20%">
      <a:srgbClr val="CCD4ED"/>
    </a:custClr>
    <a:custClr name="Grau 20%">
      <a:srgbClr val="EDEFF1"/>
    </a:custClr>
    <a:custClr name="Ockerrot 20%">
      <a:srgbClr val="F8DFD4"/>
    </a:custClr>
    <a:custClr name="Türkis 20%">
      <a:srgbClr val="CFE8EC"/>
    </a:custClr>
    <a:custClr name="Flaschengrün 20%">
      <a:srgbClr val="D5E7E1"/>
    </a:custClr>
    <a:custClr name="Lindengrün 20%">
      <a:srgbClr val="EAF4DB"/>
    </a:custClr>
    <a:custClr name="Warmgelb 20%">
      <a:srgbClr val="FEF9D3"/>
    </a:custClr>
    <a:custClr name="blank">
      <a:srgbClr val="FFFFFF"/>
    </a:custClr>
    <a:custClr name="blank">
      <a:srgbClr val="FFFFFF"/>
    </a:custClr>
    <a:custClr name="blank">
      <a:srgbClr val="FFFFFF"/>
    </a:custClr>
  </a:custClrLst>
  <a:extLst>
    <a:ext uri="{05A4C25C-085E-4340-85A3-A5531E510DB2}">
      <thm15:themeFamily xmlns:thm15="http://schemas.microsoft.com/office/thememl/2012/main" name="uzh_praesentation_e.potx" id="{749176B2-8F2A-4342-A048-60BED46E758F}" vid="{432F7B11-0F4C-4FE0-A45B-1D1A5AE252E3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</Template>
  <TotalTime>0</TotalTime>
  <Words>157</Words>
  <Application>Microsoft Macintosh PowerPoint</Application>
  <PresentationFormat>Breitbild</PresentationFormat>
  <Paragraphs>32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4" baseType="lpstr">
      <vt:lpstr>Arial</vt:lpstr>
      <vt:lpstr>UZH</vt:lpstr>
      <vt:lpstr>PowerPoint-Präsentation</vt:lpstr>
      <vt:lpstr>PowerPoint-Präsentation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Services for PhDs and Postdocs or Postdoc is not a career</dc:title>
  <dc:subject/>
  <dc:creator/>
  <cp:keywords/>
  <dc:description>Vorlage uzh_praesentationen_16:9_e MSO2016 v3 11.02.2016</dc:description>
  <cp:lastModifiedBy>Sandra Läderach Biaggi</cp:lastModifiedBy>
  <cp:revision>43</cp:revision>
  <dcterms:created xsi:type="dcterms:W3CDTF">2018-06-04T19:57:20Z</dcterms:created>
  <dcterms:modified xsi:type="dcterms:W3CDTF">2024-02-20T16:43:09Z</dcterms:modified>
  <cp:category/>
</cp:coreProperties>
</file>